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15"/>
  </p:notesMasterIdLst>
  <p:handoutMasterIdLst>
    <p:handoutMasterId r:id="rId16"/>
  </p:handoutMasterIdLst>
  <p:sldIdLst>
    <p:sldId id="256" r:id="rId4"/>
    <p:sldId id="789" r:id="rId5"/>
    <p:sldId id="353" r:id="rId6"/>
    <p:sldId id="668" r:id="rId7"/>
    <p:sldId id="706" r:id="rId8"/>
    <p:sldId id="751" r:id="rId9"/>
    <p:sldId id="714" r:id="rId10"/>
    <p:sldId id="749" r:id="rId11"/>
    <p:sldId id="768" r:id="rId12"/>
    <p:sldId id="791" r:id="rId13"/>
    <p:sldId id="788" r:id="rId14"/>
  </p:sldIdLst>
  <p:sldSz cx="9144000" cy="6858000" type="screen4x3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9" autoAdjust="0"/>
    <p:restoredTop sz="85404" autoAdjust="0"/>
  </p:normalViewPr>
  <p:slideViewPr>
    <p:cSldViewPr snapToGrid="0">
      <p:cViewPr>
        <p:scale>
          <a:sx n="100" d="100"/>
          <a:sy n="100" d="100"/>
        </p:scale>
        <p:origin x="976" y="-48"/>
      </p:cViewPr>
      <p:guideLst>
        <p:guide orient="horz" pos="1049"/>
        <p:guide pos="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AEB52-C7F8-45CC-899E-74A082EE5D8E}" type="datetimeFigureOut">
              <a:rPr lang="en-AU" smtClean="0"/>
              <a:t>29/11/18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10A23-8532-49FA-A54F-C09880E785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3348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29/11/18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we should both just stand at the front of the audience and do a double act.</a:t>
            </a:r>
          </a:p>
          <a:p>
            <a:r>
              <a:rPr lang="en-US" dirty="0"/>
              <a:t>Presentation outline:</a:t>
            </a:r>
          </a:p>
          <a:p>
            <a:pPr marL="228600" indent="-228600">
              <a:buAutoNum type="arabicParenR"/>
            </a:pPr>
            <a:r>
              <a:rPr lang="en-US" dirty="0"/>
              <a:t>start with what should happen; </a:t>
            </a:r>
          </a:p>
          <a:p>
            <a:pPr marL="228600" indent="-228600">
              <a:buAutoNum type="arabicParenR"/>
            </a:pPr>
            <a:r>
              <a:rPr lang="en-US" dirty="0"/>
              <a:t>RB to provide overview of his experience and plans; </a:t>
            </a:r>
          </a:p>
          <a:p>
            <a:pPr marL="228600" indent="-228600">
              <a:buAutoNum type="arabicParenR"/>
            </a:pPr>
            <a:r>
              <a:rPr lang="en-US" dirty="0"/>
              <a:t>MM to then discuss what happened outside clinical trials using example of </a:t>
            </a:r>
            <a:r>
              <a:rPr lang="en-US" dirty="0" err="1"/>
              <a:t>parkinsons</a:t>
            </a:r>
            <a:r>
              <a:rPr lang="en-US" dirty="0"/>
              <a:t> and other neurological disease</a:t>
            </a:r>
          </a:p>
          <a:p>
            <a:pPr marL="228600" indent="-228600">
              <a:buAutoNum type="arabicParenR"/>
            </a:pPr>
            <a:r>
              <a:rPr lang="en-US" dirty="0"/>
              <a:t>What ISSCR has done and why this is so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7497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Chinese public strongly support therapeutic application of the technology, despite the public’s low knowledge about the technology.   </a:t>
            </a: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poll was conducted among 4,196 Chinese ordinary people from June to September in 2018. Only about 20% of respondents had obtained moderate or more information on the technology while a further fewer respondents believed they were rather familiar with genome editing technology.  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528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Numerous surveys conducted over the last decade in Australia have placed stem cell research as an area of biotechnology that is perceived as being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likely to ‘improve’ our way of life with the least ‘risk’.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public expectation has remained high over this period, with over 90 per cent of those surveyed aware and supportive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‘stem cell’ research, less than half felt that they knew enough about what was involved to explain the concept to a friend.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9904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6887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955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 userDrawn="1"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518433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29/11/18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29/11/18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29/11/18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29/11/18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939220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29/11/18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29/11/18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29/11/18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29/11/18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29/11/18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jpg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18" Type="http://schemas.openxmlformats.org/officeDocument/2006/relationships/image" Target="../media/image46.JPG"/><Relationship Id="rId3" Type="http://schemas.openxmlformats.org/officeDocument/2006/relationships/image" Target="../media/image25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70004-AFB6-5949-8FC2-966463B5E5E9}"/>
              </a:ext>
            </a:extLst>
          </p:cNvPr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2DBC5-4583-E745-A962-0FEE7FC0F1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99194"/>
            <a:ext cx="9144000" cy="6459610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6547264-5A9B-407D-8576-4CD8673C22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6981920"/>
            <a:ext cx="9143997" cy="6087913"/>
          </a:xfrm>
          <a:effectLst>
            <a:reflection stA="61000" endPos="65000" dist="50800" dir="5400000" sy="-100000" algn="bl" rotWithShape="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5E47BF9-74E4-4842-8F2A-FBE62E0DA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2"/>
            <a:ext cx="6749144" cy="6857998"/>
          </a:xfrm>
        </p:spPr>
        <p:txBody>
          <a:bodyPr/>
          <a:lstStyle/>
          <a:p>
            <a:r>
              <a:rPr lang="en-AU" sz="3200" dirty="0"/>
              <a:t>Public Engagement: Lessons from stem cell science</a:t>
            </a:r>
          </a:p>
          <a:p>
            <a:pPr lvl="1"/>
            <a:r>
              <a:rPr lang="en-AU" sz="2400" dirty="0"/>
              <a:t>A/Prof Megan Munsie</a:t>
            </a:r>
            <a:endParaRPr lang="en-AU" sz="2400" baseline="30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3CB51E-D72F-47E2-8C09-8796BEA8E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/>
              <a:t>Identifier first line</a:t>
            </a:r>
          </a:p>
          <a:p>
            <a:pPr lvl="1"/>
            <a:r>
              <a:rPr lang="en-AU"/>
              <a:t>Second line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F3DF3C-070B-4755-BB8F-B451E76F0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819" y="4900329"/>
            <a:ext cx="4762617" cy="1346421"/>
          </a:xfrm>
        </p:spPr>
        <p:txBody>
          <a:bodyPr>
            <a:normAutofit/>
          </a:bodyPr>
          <a:lstStyle/>
          <a:p>
            <a:r>
              <a:rPr lang="en-AU" sz="2000" dirty="0"/>
              <a:t>Centre for Stem Cell Systems</a:t>
            </a:r>
            <a:endParaRPr lang="en-AU" sz="1900" dirty="0"/>
          </a:p>
          <a:p>
            <a:pPr lvl="1"/>
            <a:r>
              <a:rPr lang="en-AU" sz="2000" dirty="0"/>
              <a:t>29 November 2018</a:t>
            </a:r>
          </a:p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20242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C3B35A-1411-5348-B827-359543BAA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89E7CB-7C46-E540-B23A-6F0E592D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345049-6987-024A-9EE3-CEFA5C20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BC4B1-9326-724C-B5DA-3CEF1EF13D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63336"/>
            <a:ext cx="9144000" cy="64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8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A3302C-A343-D04C-8305-08DF4A7E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81382"/>
            <a:ext cx="7520001" cy="887360"/>
          </a:xfrm>
        </p:spPr>
        <p:txBody>
          <a:bodyPr/>
          <a:lstStyle/>
          <a:p>
            <a:r>
              <a:rPr lang="en-US" dirty="0"/>
              <a:t>Perception of choice</a:t>
            </a: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75FBA10D-A402-4044-AFC7-E9A05903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07" y="1551540"/>
            <a:ext cx="7965971" cy="530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F49BA6-E3CA-6947-806C-BB8C2B1E09DA}"/>
              </a:ext>
            </a:extLst>
          </p:cNvPr>
          <p:cNvSpPr/>
          <p:nvPr/>
        </p:nvSpPr>
        <p:spPr>
          <a:xfrm>
            <a:off x="1273572" y="1899189"/>
            <a:ext cx="6221510" cy="3467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1A4FB-CB74-7748-801B-B7794B1AE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72" y="2039833"/>
            <a:ext cx="6163281" cy="2357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42ED5-654F-8A4C-B41B-DA595AF876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6" t="53669" r="51674" b="22173"/>
          <a:stretch/>
        </p:blipFill>
        <p:spPr>
          <a:xfrm>
            <a:off x="4953909" y="3502941"/>
            <a:ext cx="2296052" cy="274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8BCDD0-3C5A-4C4F-BA68-81EA9F995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97" y="4216412"/>
            <a:ext cx="1638747" cy="102421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545888-741C-E347-A7E9-3787E4829480}"/>
              </a:ext>
            </a:extLst>
          </p:cNvPr>
          <p:cNvGrpSpPr/>
          <p:nvPr/>
        </p:nvGrpSpPr>
        <p:grpSpPr>
          <a:xfrm>
            <a:off x="359007" y="4915840"/>
            <a:ext cx="7821610" cy="1313151"/>
            <a:chOff x="359004" y="5381562"/>
            <a:chExt cx="7821610" cy="1313151"/>
          </a:xfrm>
        </p:grpSpPr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52F5B8B7-D46F-B54B-8784-E2080A7A9215}"/>
                </a:ext>
              </a:extLst>
            </p:cNvPr>
            <p:cNvSpPr/>
            <p:nvPr/>
          </p:nvSpPr>
          <p:spPr>
            <a:xfrm rot="10800000">
              <a:off x="359004" y="5381562"/>
              <a:ext cx="7821610" cy="1313151"/>
            </a:xfrm>
            <a:prstGeom prst="wedgeRoundRectCallout">
              <a:avLst>
                <a:gd name="adj1" fmla="val 628"/>
                <a:gd name="adj2" fmla="val 83566"/>
                <a:gd name="adj3" fmla="val 16667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1D77CD0-A91A-DE48-A086-C8F168E74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7" t="34181" r="20714" b="50990"/>
            <a:stretch/>
          </p:blipFill>
          <p:spPr>
            <a:xfrm>
              <a:off x="458383" y="5456796"/>
              <a:ext cx="7622850" cy="1162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07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A3302C-A343-D04C-8305-08DF4A7E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81382"/>
            <a:ext cx="7520001" cy="887360"/>
          </a:xfrm>
        </p:spPr>
        <p:txBody>
          <a:bodyPr/>
          <a:lstStyle/>
          <a:p>
            <a:r>
              <a:rPr lang="en-US" dirty="0"/>
              <a:t>High community expectations</a:t>
            </a:r>
          </a:p>
        </p:txBody>
      </p:sp>
      <p:pic>
        <p:nvPicPr>
          <p:cNvPr id="67586" name="Picture 2" descr="Image result for Sun Yat-sen University logo">
            <a:extLst>
              <a:ext uri="{FF2B5EF4-FFF2-40B4-BE49-F238E27FC236}">
                <a16:creationId xmlns:a16="http://schemas.microsoft.com/office/drawing/2014/main" id="{ABED4149-366A-954F-A3E7-7E3F1EA44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62" y="5716729"/>
            <a:ext cx="1157728" cy="101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B9672-C57D-5349-A87E-32303019F2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14607" r="10178" b="8441"/>
          <a:stretch/>
        </p:blipFill>
        <p:spPr>
          <a:xfrm>
            <a:off x="658015" y="2262055"/>
            <a:ext cx="6756583" cy="4467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8BBC74-4620-9741-B40E-7E3A673E6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3" y="2138240"/>
            <a:ext cx="5739495" cy="33247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EF8623F-45C2-D042-9F58-BE008A1A3238}"/>
              </a:ext>
            </a:extLst>
          </p:cNvPr>
          <p:cNvGrpSpPr/>
          <p:nvPr/>
        </p:nvGrpSpPr>
        <p:grpSpPr>
          <a:xfrm>
            <a:off x="1270255" y="1663175"/>
            <a:ext cx="6594907" cy="397397"/>
            <a:chOff x="965461" y="1322518"/>
            <a:chExt cx="6594907" cy="3973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F172D2-1097-6748-B810-33B3813BE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1" t="18966" r="11279" b="71679"/>
            <a:stretch/>
          </p:blipFill>
          <p:spPr>
            <a:xfrm>
              <a:off x="965461" y="1322518"/>
              <a:ext cx="4341645" cy="34362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5FEA51-488B-5048-92B7-7ABDA80AF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7" t="32216" r="45980" b="58872"/>
            <a:stretch/>
          </p:blipFill>
          <p:spPr>
            <a:xfrm>
              <a:off x="5199532" y="1392557"/>
              <a:ext cx="2360836" cy="32735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C50600E-7C19-4943-A0AD-8A107A3E11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50"/>
          <a:stretch/>
        </p:blipFill>
        <p:spPr>
          <a:xfrm>
            <a:off x="7865162" y="5492285"/>
            <a:ext cx="1625600" cy="243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071C2-1CC0-DC4D-979B-C231C4503D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31"/>
          <a:stretch/>
        </p:blipFill>
        <p:spPr>
          <a:xfrm>
            <a:off x="7856984" y="5226285"/>
            <a:ext cx="1625600" cy="2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8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B8AE276F-C4F8-1844-B6EC-3D6D152E3F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3572" y="395066"/>
            <a:ext cx="7870428" cy="887360"/>
          </a:xfrm>
        </p:spPr>
        <p:txBody>
          <a:bodyPr/>
          <a:lstStyle/>
          <a:p>
            <a:r>
              <a:rPr lang="en-US" altLang="en-US" dirty="0"/>
              <a:t>Most support, lowest perceived risk</a:t>
            </a:r>
          </a:p>
        </p:txBody>
      </p:sp>
      <p:pic>
        <p:nvPicPr>
          <p:cNvPr id="172046" name="Picture 14">
            <a:extLst>
              <a:ext uri="{FF2B5EF4-FFF2-40B4-BE49-F238E27FC236}">
                <a16:creationId xmlns:a16="http://schemas.microsoft.com/office/drawing/2014/main" id="{4B364CA7-9F5C-FC4C-8394-337A7BF1C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338" y="1022350"/>
            <a:ext cx="9764028" cy="598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0">
            <a:extLst>
              <a:ext uri="{FF2B5EF4-FFF2-40B4-BE49-F238E27FC236}">
                <a16:creationId xmlns:a16="http://schemas.microsoft.com/office/drawing/2014/main" id="{E29EE4FC-F01C-B74D-A1A1-7ED8494C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999" y="5661772"/>
            <a:ext cx="1515272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42E4B7-7ED3-9240-9EAC-5EEF6ABC95D7}"/>
              </a:ext>
            </a:extLst>
          </p:cNvPr>
          <p:cNvCxnSpPr/>
          <p:nvPr/>
        </p:nvCxnSpPr>
        <p:spPr>
          <a:xfrm>
            <a:off x="5970494" y="2384612"/>
            <a:ext cx="0" cy="2043953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01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748508" cy="887360"/>
          </a:xfrm>
        </p:spPr>
        <p:txBody>
          <a:bodyPr/>
          <a:lstStyle/>
          <a:p>
            <a:r>
              <a:rPr lang="en-AU" dirty="0"/>
              <a:t>Exploiting the expectation gap: stem cell tourism</a:t>
            </a:r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3474E243-655F-174B-9299-884D95D49564}"/>
              </a:ext>
            </a:extLst>
          </p:cNvPr>
          <p:cNvGrpSpPr>
            <a:grpSpLocks/>
          </p:cNvGrpSpPr>
          <p:nvPr/>
        </p:nvGrpSpPr>
        <p:grpSpPr bwMode="auto">
          <a:xfrm>
            <a:off x="1918797" y="4754342"/>
            <a:ext cx="4014182" cy="927541"/>
            <a:chOff x="0" y="5517233"/>
            <a:chExt cx="4494454" cy="720079"/>
          </a:xfrm>
        </p:grpSpPr>
        <p:pic>
          <p:nvPicPr>
            <p:cNvPr id="6" name="Picture 1" descr="Lau 2.tiff">
              <a:extLst>
                <a:ext uri="{FF2B5EF4-FFF2-40B4-BE49-F238E27FC236}">
                  <a16:creationId xmlns:a16="http://schemas.microsoft.com/office/drawing/2014/main" id="{A6967534-55C8-9840-9B06-6EB13A36D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517233"/>
              <a:ext cx="4494454" cy="720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 descr="Lau 1.tiff">
              <a:extLst>
                <a:ext uri="{FF2B5EF4-FFF2-40B4-BE49-F238E27FC236}">
                  <a16:creationId xmlns:a16="http://schemas.microsoft.com/office/drawing/2014/main" id="{111C453D-8EEE-4446-BE4B-D6AA311D3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t="31558" b="27110"/>
            <a:stretch>
              <a:fillRect/>
            </a:stretch>
          </p:blipFill>
          <p:spPr bwMode="auto">
            <a:xfrm>
              <a:off x="107504" y="5982171"/>
              <a:ext cx="1683923" cy="11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24">
            <a:extLst>
              <a:ext uri="{FF2B5EF4-FFF2-40B4-BE49-F238E27FC236}">
                <a16:creationId xmlns:a16="http://schemas.microsoft.com/office/drawing/2014/main" id="{32C38DED-6829-2340-9F1A-42253F31127D}"/>
              </a:ext>
            </a:extLst>
          </p:cNvPr>
          <p:cNvGrpSpPr>
            <a:grpSpLocks/>
          </p:cNvGrpSpPr>
          <p:nvPr/>
        </p:nvGrpSpPr>
        <p:grpSpPr bwMode="auto">
          <a:xfrm>
            <a:off x="520472" y="5779456"/>
            <a:ext cx="3140075" cy="603250"/>
            <a:chOff x="1403648" y="6143226"/>
            <a:chExt cx="4266470" cy="598142"/>
          </a:xfrm>
        </p:grpSpPr>
        <p:pic>
          <p:nvPicPr>
            <p:cNvPr id="9" name="Picture 25" descr="baker.tiff">
              <a:extLst>
                <a:ext uri="{FF2B5EF4-FFF2-40B4-BE49-F238E27FC236}">
                  <a16:creationId xmlns:a16="http://schemas.microsoft.com/office/drawing/2014/main" id="{F55CC01B-C507-8C40-8DA9-F82A3D47E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6143226"/>
              <a:ext cx="3888432" cy="475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3" descr="Baker 2.tiff">
              <a:extLst>
                <a:ext uri="{FF2B5EF4-FFF2-40B4-BE49-F238E27FC236}">
                  <a16:creationId xmlns:a16="http://schemas.microsoft.com/office/drawing/2014/main" id="{DA064F44-0A1B-2642-81FF-AC149B7D7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6525344"/>
              <a:ext cx="4266470" cy="21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F502C66-D548-1B4D-A05E-B637B5E03938}"/>
              </a:ext>
            </a:extLst>
          </p:cNvPr>
          <p:cNvSpPr txBox="1">
            <a:spLocks/>
          </p:cNvSpPr>
          <p:nvPr/>
        </p:nvSpPr>
        <p:spPr bwMode="auto">
          <a:xfrm>
            <a:off x="331939" y="1631044"/>
            <a:ext cx="4831244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en-US" sz="1800" dirty="0">
                <a:solidFill>
                  <a:srgbClr val="404040"/>
                </a:solidFill>
                <a:latin typeface="Avenir Book" panose="02000503020000020003" pitchFamily="2" charset="0"/>
              </a:rPr>
              <a:t> </a:t>
            </a:r>
            <a:r>
              <a:rPr lang="en-US" altLang="en-US" sz="2000" b="1" dirty="0">
                <a:solidFill>
                  <a:srgbClr val="404040"/>
                </a:solidFill>
                <a:latin typeface="Avenir Book" panose="02000503020000020003" pitchFamily="2" charset="0"/>
              </a:rPr>
              <a:t>2008 – Warning signs: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en-US" sz="2000" dirty="0">
                <a:solidFill>
                  <a:srgbClr val="404040"/>
                </a:solidFill>
                <a:latin typeface="Avenir Book" panose="02000503020000020003" pitchFamily="2" charset="0"/>
              </a:rPr>
              <a:t>Claims of ‘cure’ and no risk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AU" altLang="en-US" sz="2000" dirty="0">
                <a:solidFill>
                  <a:srgbClr val="404040"/>
                </a:solidFill>
                <a:latin typeface="Avenir Book" panose="02000503020000020003" pitchFamily="2" charset="0"/>
              </a:rPr>
              <a:t>Offered in places with poor/limited regulation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AU" altLang="en-US" sz="2000" dirty="0">
                <a:solidFill>
                  <a:srgbClr val="404040"/>
                </a:solidFill>
                <a:latin typeface="Avenir Book" panose="02000503020000020003" pitchFamily="2" charset="0"/>
              </a:rPr>
              <a:t>One product, multiple diseases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AU" altLang="en-US" sz="2000" dirty="0">
                <a:solidFill>
                  <a:srgbClr val="404040"/>
                </a:solidFill>
                <a:latin typeface="Avenir Book" panose="02000503020000020003" pitchFamily="2" charset="0"/>
              </a:rPr>
              <a:t>Unqualified providers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AU" altLang="en-US" sz="2000" dirty="0">
                <a:solidFill>
                  <a:srgbClr val="404040"/>
                </a:solidFill>
                <a:latin typeface="Avenir Book" panose="02000503020000020003" pitchFamily="2" charset="0"/>
              </a:rPr>
              <a:t>Lack of clarity about ‘treatment’</a:t>
            </a:r>
          </a:p>
          <a:p>
            <a:pPr lvl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AU" altLang="en-US" sz="2000" dirty="0">
                <a:solidFill>
                  <a:srgbClr val="404040"/>
                </a:solidFill>
                <a:latin typeface="Avenir Book" panose="02000503020000020003" pitchFamily="2" charset="0"/>
              </a:rPr>
              <a:t>High costs</a:t>
            </a:r>
          </a:p>
          <a:p>
            <a:pPr marL="457200" lvl="1" indent="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</a:pPr>
            <a:endParaRPr lang="en-US" altLang="en-US" sz="1800" b="1" dirty="0">
              <a:solidFill>
                <a:srgbClr val="404040"/>
              </a:solidFill>
              <a:latin typeface="Avenir Book" panose="02000503020000020003" pitchFamily="2" charset="0"/>
            </a:endParaRPr>
          </a:p>
        </p:txBody>
      </p:sp>
      <p:pic>
        <p:nvPicPr>
          <p:cNvPr id="12" name="Picture 13" descr="ttp://www.eurostemcell.org/files/images/isscr_guidelines.midsize.png">
            <a:extLst>
              <a:ext uri="{FF2B5EF4-FFF2-40B4-BE49-F238E27FC236}">
                <a16:creationId xmlns:a16="http://schemas.microsoft.com/office/drawing/2014/main" id="{FE879FA1-B08F-944E-9F0F-F411E02F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38" y="4095750"/>
            <a:ext cx="1766887" cy="22447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">
            <a:extLst>
              <a:ext uri="{FF2B5EF4-FFF2-40B4-BE49-F238E27FC236}">
                <a16:creationId xmlns:a16="http://schemas.microsoft.com/office/drawing/2014/main" id="{7C3D0E58-26CE-284C-A4F2-68752D783E21}"/>
              </a:ext>
            </a:extLst>
          </p:cNvPr>
          <p:cNvGrpSpPr>
            <a:grpSpLocks/>
          </p:cNvGrpSpPr>
          <p:nvPr/>
        </p:nvGrpSpPr>
        <p:grpSpPr bwMode="auto">
          <a:xfrm>
            <a:off x="5258213" y="1282425"/>
            <a:ext cx="3535349" cy="2813325"/>
            <a:chOff x="4743699" y="1155700"/>
            <a:chExt cx="4250016" cy="3000375"/>
          </a:xfrm>
        </p:grpSpPr>
        <p:pic>
          <p:nvPicPr>
            <p:cNvPr id="14" name="Picture 17">
              <a:extLst>
                <a:ext uri="{FF2B5EF4-FFF2-40B4-BE49-F238E27FC236}">
                  <a16:creationId xmlns:a16="http://schemas.microsoft.com/office/drawing/2014/main" id="{C87A4523-53EE-F041-BE3B-BA3CB487C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" r="1135"/>
            <a:stretch>
              <a:fillRect/>
            </a:stretch>
          </p:blipFill>
          <p:spPr bwMode="auto">
            <a:xfrm>
              <a:off x="4743699" y="1155700"/>
              <a:ext cx="4250016" cy="300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FE523EE3-52DE-F640-A5B5-D3A15F707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179" y="1340736"/>
              <a:ext cx="3556381" cy="1976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3975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</p:grpSp>
      <p:grpSp>
        <p:nvGrpSpPr>
          <p:cNvPr id="22" name="Group 29">
            <a:extLst>
              <a:ext uri="{FF2B5EF4-FFF2-40B4-BE49-F238E27FC236}">
                <a16:creationId xmlns:a16="http://schemas.microsoft.com/office/drawing/2014/main" id="{F4839F01-0D22-3644-AB21-B6618DEA025D}"/>
              </a:ext>
            </a:extLst>
          </p:cNvPr>
          <p:cNvGrpSpPr>
            <a:grpSpLocks/>
          </p:cNvGrpSpPr>
          <p:nvPr/>
        </p:nvGrpSpPr>
        <p:grpSpPr bwMode="auto">
          <a:xfrm>
            <a:off x="3925888" y="5732463"/>
            <a:ext cx="3784600" cy="1076325"/>
            <a:chOff x="4139952" y="2732365"/>
            <a:chExt cx="4211960" cy="989298"/>
          </a:xfrm>
        </p:grpSpPr>
        <p:pic>
          <p:nvPicPr>
            <p:cNvPr id="23" name="Picture 30">
              <a:extLst>
                <a:ext uri="{FF2B5EF4-FFF2-40B4-BE49-F238E27FC236}">
                  <a16:creationId xmlns:a16="http://schemas.microsoft.com/office/drawing/2014/main" id="{1FF9F760-6940-EA4A-AFBB-B42D5AE0B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2732365"/>
              <a:ext cx="4211960" cy="98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1">
              <a:extLst>
                <a:ext uri="{FF2B5EF4-FFF2-40B4-BE49-F238E27FC236}">
                  <a16:creationId xmlns:a16="http://schemas.microsoft.com/office/drawing/2014/main" id="{E3044521-E52C-4A43-A141-29B209C2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3052795"/>
              <a:ext cx="1883792" cy="23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583FFA0-D0B4-D04E-9656-E0AFBE389D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051" y="1455924"/>
            <a:ext cx="2765119" cy="18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56FC2FE8-584E-A541-BAFC-1CBB5F49A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"/>
          <a:stretch>
            <a:fillRect/>
          </a:stretch>
        </p:blipFill>
        <p:spPr bwMode="auto">
          <a:xfrm>
            <a:off x="695990" y="1339849"/>
            <a:ext cx="7520163" cy="492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3027508C-9989-E645-A0D1-C12E5FB39C76}"/>
              </a:ext>
            </a:extLst>
          </p:cNvPr>
          <p:cNvGrpSpPr>
            <a:grpSpLocks/>
          </p:cNvGrpSpPr>
          <p:nvPr/>
        </p:nvGrpSpPr>
        <p:grpSpPr bwMode="auto">
          <a:xfrm>
            <a:off x="5194113" y="6046937"/>
            <a:ext cx="3486150" cy="546100"/>
            <a:chOff x="5276180" y="5675031"/>
            <a:chExt cx="3486820" cy="546129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931DDA36-EC2C-6247-A86A-60C55DE37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180" y="5675031"/>
              <a:ext cx="3486820" cy="546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BB97F469-FAAF-564C-8DB9-BF5A41DFF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228" y="5992691"/>
              <a:ext cx="1371599" cy="131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itle 3">
            <a:extLst>
              <a:ext uri="{FF2B5EF4-FFF2-40B4-BE49-F238E27FC236}">
                <a16:creationId xmlns:a16="http://schemas.microsoft.com/office/drawing/2014/main" id="{657792D5-1660-6743-A1C7-E208CA27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81382"/>
            <a:ext cx="7520001" cy="887360"/>
          </a:xfrm>
        </p:spPr>
        <p:txBody>
          <a:bodyPr/>
          <a:lstStyle/>
          <a:p>
            <a:r>
              <a:rPr lang="en-US" dirty="0"/>
              <a:t>Big business of selling stem cells</a:t>
            </a:r>
          </a:p>
        </p:txBody>
      </p:sp>
    </p:spTree>
    <p:extLst>
      <p:ext uri="{BB962C8B-B14F-4D97-AF65-F5344CB8AC3E}">
        <p14:creationId xmlns:p14="http://schemas.microsoft.com/office/powerpoint/2010/main" val="190128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72EC52-16B1-5D49-9781-7466E6524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2782" y="1602275"/>
            <a:ext cx="1847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endParaRPr lang="en-US" altLang="en-US" sz="2000" b="1" dirty="0">
              <a:latin typeface="Avenir Book" charset="0"/>
            </a:endParaRPr>
          </a:p>
          <a:p>
            <a:pPr eaLnBrk="1" hangingPunct="1"/>
            <a:endParaRPr lang="en-US" altLang="en-US" sz="2000" b="1" dirty="0">
              <a:latin typeface="Avenir Book" charset="0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C5E5452-D0A8-8D46-BF81-44BD5A5C8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45" y="1571279"/>
            <a:ext cx="106612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2000" b="1" dirty="0">
                <a:latin typeface="Avenir Book" charset="0"/>
              </a:rPr>
              <a:t>‘Inform’</a:t>
            </a:r>
          </a:p>
          <a:p>
            <a:pPr eaLnBrk="1" hangingPunct="1"/>
            <a:endParaRPr lang="en-US" altLang="en-US" sz="2000" b="1" dirty="0">
              <a:latin typeface="Avenir Book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C5E9D9-A0C3-7D47-8E10-0CB9BBE5514B}"/>
              </a:ext>
            </a:extLst>
          </p:cNvPr>
          <p:cNvSpPr/>
          <p:nvPr/>
        </p:nvSpPr>
        <p:spPr>
          <a:xfrm>
            <a:off x="697820" y="1589575"/>
            <a:ext cx="3849687" cy="504031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9" name="Picture 23">
            <a:extLst>
              <a:ext uri="{FF2B5EF4-FFF2-40B4-BE49-F238E27FC236}">
                <a16:creationId xmlns:a16="http://schemas.microsoft.com/office/drawing/2014/main" id="{478BC070-609A-2E44-8887-A275E18D4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" r="5815"/>
          <a:stretch>
            <a:fillRect/>
          </a:stretch>
        </p:blipFill>
        <p:spPr bwMode="auto">
          <a:xfrm>
            <a:off x="958170" y="2017367"/>
            <a:ext cx="3384550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A4C22088-8638-5C42-98D4-1A47E5125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432" y="2165838"/>
            <a:ext cx="3044825" cy="172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5397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11" name="Group 35">
            <a:extLst>
              <a:ext uri="{FF2B5EF4-FFF2-40B4-BE49-F238E27FC236}">
                <a16:creationId xmlns:a16="http://schemas.microsoft.com/office/drawing/2014/main" id="{0CF9BCDF-4EE2-6548-A168-F2AAC17A77B5}"/>
              </a:ext>
            </a:extLst>
          </p:cNvPr>
          <p:cNvGrpSpPr>
            <a:grpSpLocks/>
          </p:cNvGrpSpPr>
          <p:nvPr/>
        </p:nvGrpSpPr>
        <p:grpSpPr bwMode="auto">
          <a:xfrm>
            <a:off x="1197882" y="2175363"/>
            <a:ext cx="2955925" cy="1728787"/>
            <a:chOff x="-187339" y="143201"/>
            <a:chExt cx="8762998" cy="5352725"/>
          </a:xfrm>
        </p:grpSpPr>
        <p:pic>
          <p:nvPicPr>
            <p:cNvPr id="12" name="Picture 20" descr="SCA.tiff">
              <a:extLst>
                <a:ext uri="{FF2B5EF4-FFF2-40B4-BE49-F238E27FC236}">
                  <a16:creationId xmlns:a16="http://schemas.microsoft.com/office/drawing/2014/main" id="{757B9E08-084C-3441-843B-6941F823B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5" t="10863" r="10001" b="18002"/>
            <a:stretch>
              <a:fillRect/>
            </a:stretch>
          </p:blipFill>
          <p:spPr bwMode="auto">
            <a:xfrm>
              <a:off x="-147651" y="143201"/>
              <a:ext cx="4764086" cy="2478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6" descr="Euro.tiff">
              <a:extLst>
                <a:ext uri="{FF2B5EF4-FFF2-40B4-BE49-F238E27FC236}">
                  <a16:creationId xmlns:a16="http://schemas.microsoft.com/office/drawing/2014/main" id="{E89C3739-C649-C748-A547-3A62021BF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" t="12045" b="2644"/>
            <a:stretch>
              <a:fillRect/>
            </a:stretch>
          </p:blipFill>
          <p:spPr bwMode="auto">
            <a:xfrm>
              <a:off x="-187339" y="2621455"/>
              <a:ext cx="6178553" cy="2860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 descr="CL website.tiff">
              <a:extLst>
                <a:ext uri="{FF2B5EF4-FFF2-40B4-BE49-F238E27FC236}">
                  <a16:creationId xmlns:a16="http://schemas.microsoft.com/office/drawing/2014/main" id="{CD6C9038-4EE3-AA49-8008-BB2951CF1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4" r="21831" b="3250"/>
            <a:stretch>
              <a:fillRect/>
            </a:stretch>
          </p:blipFill>
          <p:spPr bwMode="auto">
            <a:xfrm>
              <a:off x="4591260" y="153315"/>
              <a:ext cx="3959224" cy="299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 descr="CSCF.tiff">
              <a:extLst>
                <a:ext uri="{FF2B5EF4-FFF2-40B4-BE49-F238E27FC236}">
                  <a16:creationId xmlns:a16="http://schemas.microsoft.com/office/drawing/2014/main" id="{6224976D-4E96-E742-AB22-1B782FE6E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7308" y="2924176"/>
              <a:ext cx="4578351" cy="257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15" descr="Pages from ISSCRPatientHandbook">
            <a:extLst>
              <a:ext uri="{FF2B5EF4-FFF2-40B4-BE49-F238E27FC236}">
                <a16:creationId xmlns:a16="http://schemas.microsoft.com/office/drawing/2014/main" id="{6292C03A-2DFA-BE43-8284-AC1242129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359">
            <a:off x="797832" y="4301025"/>
            <a:ext cx="920750" cy="1223963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/>
          </a:extLst>
        </p:spPr>
      </p:pic>
      <p:pic>
        <p:nvPicPr>
          <p:cNvPr id="17" name="Picture 1" descr="Canadian Booklet.tiff">
            <a:extLst>
              <a:ext uri="{FF2B5EF4-FFF2-40B4-BE49-F238E27FC236}">
                <a16:creationId xmlns:a16="http://schemas.microsoft.com/office/drawing/2014/main" id="{65F0A44D-0559-E04C-943E-1FDE2540C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7333">
            <a:off x="1729695" y="4624875"/>
            <a:ext cx="928687" cy="1223963"/>
          </a:xfrm>
          <a:prstGeom prst="rect">
            <a:avLst/>
          </a:prstGeom>
          <a:noFill/>
          <a:ln w="63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 descr="Pages from SCA - Handbook 2013 - V8.tiff">
            <a:extLst>
              <a:ext uri="{FF2B5EF4-FFF2-40B4-BE49-F238E27FC236}">
                <a16:creationId xmlns:a16="http://schemas.microsoft.com/office/drawing/2014/main" id="{8FB2B4FD-AB7A-EC49-A79A-AE7090F3A7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07" y="5175738"/>
            <a:ext cx="838200" cy="1223962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/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06DEE0-28FA-3548-B077-7BCEEC6B130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2" t="12153" r="22446" b="1475"/>
          <a:stretch/>
        </p:blipFill>
        <p:spPr>
          <a:xfrm>
            <a:off x="2010640" y="5438241"/>
            <a:ext cx="864214" cy="1160743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0C9CBC00-D9AE-1548-9041-A5FB7A6F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81382"/>
            <a:ext cx="7520001" cy="887360"/>
          </a:xfrm>
        </p:spPr>
        <p:txBody>
          <a:bodyPr/>
          <a:lstStyle/>
          <a:p>
            <a:r>
              <a:rPr lang="en-US" dirty="0"/>
              <a:t>Engagement - think global act local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17C4E9-F45C-0C4E-9798-79DA54BC5633}"/>
              </a:ext>
            </a:extLst>
          </p:cNvPr>
          <p:cNvGrpSpPr/>
          <p:nvPr/>
        </p:nvGrpSpPr>
        <p:grpSpPr>
          <a:xfrm>
            <a:off x="4759354" y="1584606"/>
            <a:ext cx="3848100" cy="2489200"/>
            <a:chOff x="4756628" y="1541785"/>
            <a:chExt cx="3848100" cy="2489200"/>
          </a:xfrm>
        </p:grpSpPr>
        <p:pic>
          <p:nvPicPr>
            <p:cNvPr id="29" name="Picture 8" descr="TGA Consultation.tiff">
              <a:extLst>
                <a:ext uri="{FF2B5EF4-FFF2-40B4-BE49-F238E27FC236}">
                  <a16:creationId xmlns:a16="http://schemas.microsoft.com/office/drawing/2014/main" id="{08743E73-B609-6E4D-BA93-DAE27A56C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3729" y="2060616"/>
              <a:ext cx="3159125" cy="19685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E4C83752-0A92-0F4C-9406-881E3D390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3141" y="1635166"/>
              <a:ext cx="356578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9pPr>
            </a:lstStyle>
            <a:p>
              <a:r>
                <a:rPr lang="en-US" altLang="en-US" sz="2000" b="1" dirty="0">
                  <a:latin typeface="Avenir Book" charset="0"/>
                </a:rPr>
                <a:t>Address regulatory ambiguity</a:t>
              </a:r>
            </a:p>
            <a:p>
              <a:endParaRPr lang="en-US" altLang="en-US" sz="2000" b="1" dirty="0">
                <a:latin typeface="Avenir Book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959AC0-310E-F040-8D07-3E065B836612}"/>
                </a:ext>
              </a:extLst>
            </p:cNvPr>
            <p:cNvSpPr/>
            <p:nvPr/>
          </p:nvSpPr>
          <p:spPr>
            <a:xfrm>
              <a:off x="4756628" y="1541785"/>
              <a:ext cx="3848100" cy="24892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678F37-9091-B54E-9C58-69A2129485A4}"/>
              </a:ext>
            </a:extLst>
          </p:cNvPr>
          <p:cNvGrpSpPr/>
          <p:nvPr/>
        </p:nvGrpSpPr>
        <p:grpSpPr>
          <a:xfrm>
            <a:off x="4756628" y="4229587"/>
            <a:ext cx="3848100" cy="2400301"/>
            <a:chOff x="4756628" y="4229587"/>
            <a:chExt cx="3848100" cy="240030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6C7204-13A5-EF45-A3EC-CC0B1BE43F95}"/>
                </a:ext>
              </a:extLst>
            </p:cNvPr>
            <p:cNvSpPr/>
            <p:nvPr/>
          </p:nvSpPr>
          <p:spPr>
            <a:xfrm>
              <a:off x="4756628" y="4257906"/>
              <a:ext cx="3848100" cy="237198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B02A1075-4658-FC41-A679-2DD081B58E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7903" y="4229587"/>
              <a:ext cx="3176588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ヒラギノ角ゴ Pro W3" charset="-128"/>
                </a:defRPr>
              </a:lvl9pPr>
            </a:lstStyle>
            <a:p>
              <a:r>
                <a:rPr lang="en-US" altLang="en-US" sz="2000" b="1" dirty="0">
                  <a:latin typeface="Avenir Book" charset="0"/>
                </a:rPr>
                <a:t>Set professional standards</a:t>
              </a:r>
            </a:p>
            <a:p>
              <a:endParaRPr lang="en-US" altLang="en-US" sz="2000" b="1" dirty="0">
                <a:latin typeface="Avenir Book" charset="0"/>
              </a:endParaRPr>
            </a:p>
          </p:txBody>
        </p:sp>
        <p:pic>
          <p:nvPicPr>
            <p:cNvPr id="30" name="Picture 5" descr="ISSCR Guidelines.tiff">
              <a:extLst>
                <a:ext uri="{FF2B5EF4-FFF2-40B4-BE49-F238E27FC236}">
                  <a16:creationId xmlns:a16="http://schemas.microsoft.com/office/drawing/2014/main" id="{15BB9FC3-804C-C447-9C19-BEC460FE7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392" y="4625766"/>
              <a:ext cx="1070154" cy="1392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 descr="ranzco">
              <a:extLst>
                <a:ext uri="{FF2B5EF4-FFF2-40B4-BE49-F238E27FC236}">
                  <a16:creationId xmlns:a16="http://schemas.microsoft.com/office/drawing/2014/main" id="{AD31760F-A4AF-3944-A2C9-D615CF364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9387" y="4929725"/>
              <a:ext cx="23625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ustralasian College of Sport and Exercise Physicians">
              <a:extLst>
                <a:ext uri="{FF2B5EF4-FFF2-40B4-BE49-F238E27FC236}">
                  <a16:creationId xmlns:a16="http://schemas.microsoft.com/office/drawing/2014/main" id="{25C5E7E7-E6FA-3D49-9DF3-FFA2F6F64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9389" y="5646545"/>
              <a:ext cx="2292633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ISCT Presidential taskforce.tiff">
              <a:extLst>
                <a:ext uri="{FF2B5EF4-FFF2-40B4-BE49-F238E27FC236}">
                  <a16:creationId xmlns:a16="http://schemas.microsoft.com/office/drawing/2014/main" id="{B742CB8D-8675-1E4C-B9F3-E587CD785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145" y="5456949"/>
              <a:ext cx="928580" cy="1123325"/>
            </a:xfrm>
            <a:prstGeom prst="rect">
              <a:avLst/>
            </a:prstGeom>
            <a:noFill/>
            <a:ln w="9525">
              <a:solidFill>
                <a:srgbClr val="4F81B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stemcells australia public forum">
            <a:extLst>
              <a:ext uri="{FF2B5EF4-FFF2-40B4-BE49-F238E27FC236}">
                <a16:creationId xmlns:a16="http://schemas.microsoft.com/office/drawing/2014/main" id="{F969420C-5209-1546-B11E-F6A9CEEE2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9" t="16210"/>
          <a:stretch/>
        </p:blipFill>
        <p:spPr bwMode="auto">
          <a:xfrm>
            <a:off x="3101372" y="4639397"/>
            <a:ext cx="1172114" cy="89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B5AF8-AE21-3046-9034-22184B5E58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61" y="5592798"/>
            <a:ext cx="1164044" cy="100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lling-Stem-Cells_SLIDE_SMALL.jpg">
            <a:extLst>
              <a:ext uri="{FF2B5EF4-FFF2-40B4-BE49-F238E27FC236}">
                <a16:creationId xmlns:a16="http://schemas.microsoft.com/office/drawing/2014/main" id="{F963EA64-0094-2E43-A27C-27B667C00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51"/>
          <a:stretch/>
        </p:blipFill>
        <p:spPr bwMode="auto">
          <a:xfrm>
            <a:off x="0" y="1632779"/>
            <a:ext cx="9144000" cy="375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019752-F76B-3344-A5A3-DB91A7810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469" y="4279899"/>
            <a:ext cx="5346700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027DC2"/>
                </a:solidFill>
                <a:latin typeface="Century Gothic" panose="020B0502020202020204" pitchFamily="34" charset="0"/>
              </a:rPr>
              <a:t>A sociological study of stem cell tourism</a:t>
            </a:r>
          </a:p>
        </p:txBody>
      </p:sp>
      <p:pic>
        <p:nvPicPr>
          <p:cNvPr id="7" name="Picture 9" descr="Banner_GE copy.jpg">
            <a:extLst>
              <a:ext uri="{FF2B5EF4-FFF2-40B4-BE49-F238E27FC236}">
                <a16:creationId xmlns:a16="http://schemas.microsoft.com/office/drawing/2014/main" id="{B5F87078-711F-0047-9C2F-45D10A65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25" b="-2"/>
          <a:stretch>
            <a:fillRect/>
          </a:stretch>
        </p:blipFill>
        <p:spPr bwMode="auto">
          <a:xfrm>
            <a:off x="0" y="5531953"/>
            <a:ext cx="91440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E72E39-A456-C94B-AA54-44772F403C6F}"/>
              </a:ext>
            </a:extLst>
          </p:cNvPr>
          <p:cNvSpPr/>
          <p:nvPr/>
        </p:nvSpPr>
        <p:spPr>
          <a:xfrm>
            <a:off x="0" y="5531953"/>
            <a:ext cx="6796088" cy="10795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F902E92-47BF-E144-BF1F-7D0C04A2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81382"/>
            <a:ext cx="7520001" cy="887360"/>
          </a:xfrm>
        </p:spPr>
        <p:txBody>
          <a:bodyPr/>
          <a:lstStyle/>
          <a:p>
            <a:r>
              <a:rPr lang="en-US" dirty="0"/>
              <a:t>Understanding expectations </a:t>
            </a:r>
          </a:p>
        </p:txBody>
      </p:sp>
    </p:spTree>
    <p:extLst>
      <p:ext uri="{BB962C8B-B14F-4D97-AF65-F5344CB8AC3E}">
        <p14:creationId xmlns:p14="http://schemas.microsoft.com/office/powerpoint/2010/main" val="279042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9" descr="iStock_000067473373_Small.jpg">
            <a:extLst>
              <a:ext uri="{FF2B5EF4-FFF2-40B4-BE49-F238E27FC236}">
                <a16:creationId xmlns:a16="http://schemas.microsoft.com/office/drawing/2014/main" id="{4F1431D6-7B41-A841-A2EC-B433295F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115888"/>
            <a:ext cx="1450975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56ACC8B-7F26-634D-8B92-FA0E64337D88}"/>
              </a:ext>
            </a:extLst>
          </p:cNvPr>
          <p:cNvSpPr/>
          <p:nvPr/>
        </p:nvSpPr>
        <p:spPr bwMode="auto">
          <a:xfrm>
            <a:off x="5304971" y="1674876"/>
            <a:ext cx="3600450" cy="2376488"/>
          </a:xfrm>
          <a:prstGeom prst="wedgeRoundRectCallout">
            <a:avLst>
              <a:gd name="adj1" fmla="val -73376"/>
              <a:gd name="adj2" fmla="val -18951"/>
              <a:gd name="adj3" fmla="val 16667"/>
            </a:avLst>
          </a:prstGeom>
          <a:solidFill>
            <a:srgbClr val="FFFFFF"/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>
              <a:defRPr/>
            </a:pPr>
            <a:r>
              <a:rPr lang="en-US" altLang="en-US" sz="1600" i="1" dirty="0">
                <a:solidFill>
                  <a:srgbClr val="404040"/>
                </a:solidFill>
                <a:latin typeface="Century Gothic" charset="0"/>
              </a:rPr>
              <a:t>“There’s no-one in Australia that can help us” </a:t>
            </a:r>
          </a:p>
          <a:p>
            <a:pPr>
              <a:defRPr/>
            </a:pPr>
            <a:r>
              <a:rPr lang="en-US" altLang="en-US" sz="1400" b="1" dirty="0">
                <a:solidFill>
                  <a:srgbClr val="404040"/>
                </a:solidFill>
                <a:latin typeface="Century Gothic" charset="0"/>
              </a:rPr>
              <a:t>Ray &amp; wife with PD travelled to China </a:t>
            </a:r>
            <a:endParaRPr lang="en-US" altLang="en-US" sz="1800" b="1" dirty="0">
              <a:solidFill>
                <a:srgbClr val="404040"/>
              </a:solidFill>
              <a:latin typeface="Century Gothic" charset="0"/>
            </a:endParaRPr>
          </a:p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en-US" sz="1600" i="1" dirty="0">
                <a:solidFill>
                  <a:srgbClr val="404040"/>
                </a:solidFill>
                <a:latin typeface="Century Gothic" charset="0"/>
              </a:rPr>
              <a:t>“It’s happening everywhere else but here”</a:t>
            </a:r>
          </a:p>
          <a:p>
            <a:pPr>
              <a:defRPr/>
            </a:pPr>
            <a:r>
              <a:rPr lang="en-US" altLang="en-US" sz="1400" b="1" dirty="0">
                <a:solidFill>
                  <a:srgbClr val="404040"/>
                </a:solidFill>
                <a:latin typeface="Century Gothic" charset="0"/>
              </a:rPr>
              <a:t>Joe, spinal injury, considering treatment</a:t>
            </a:r>
          </a:p>
          <a:p>
            <a:pPr>
              <a:defRPr/>
            </a:pPr>
            <a:endParaRPr lang="en-US" altLang="en-US" sz="1600" i="1" dirty="0">
              <a:solidFill>
                <a:srgbClr val="404040"/>
              </a:solidFill>
              <a:latin typeface="Century Gothic" charset="0"/>
            </a:endParaRPr>
          </a:p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8" name="Picture 7" descr="Pages from Petersen et al 2013 SHI.jpg">
            <a:extLst>
              <a:ext uri="{FF2B5EF4-FFF2-40B4-BE49-F238E27FC236}">
                <a16:creationId xmlns:a16="http://schemas.microsoft.com/office/drawing/2014/main" id="{7A702435-8FEC-9744-A50C-122F01FF6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38838"/>
            <a:ext cx="2447925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9" descr="SCA LOGO">
            <a:extLst>
              <a:ext uri="{FF2B5EF4-FFF2-40B4-BE49-F238E27FC236}">
                <a16:creationId xmlns:a16="http://schemas.microsoft.com/office/drawing/2014/main" id="{93B5404F-8C2D-8B4A-8797-1E3363642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37288"/>
            <a:ext cx="1131888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A42CA67-6812-734E-9245-A08FF6903CEB}"/>
              </a:ext>
            </a:extLst>
          </p:cNvPr>
          <p:cNvSpPr/>
          <p:nvPr/>
        </p:nvSpPr>
        <p:spPr bwMode="auto">
          <a:xfrm>
            <a:off x="4356100" y="4271335"/>
            <a:ext cx="4573587" cy="1655762"/>
          </a:xfrm>
          <a:prstGeom prst="wedgeRoundRectCallout">
            <a:avLst>
              <a:gd name="adj1" fmla="val -81332"/>
              <a:gd name="adj2" fmla="val -10307"/>
              <a:gd name="adj3" fmla="val 16667"/>
            </a:avLst>
          </a:prstGeom>
          <a:solidFill>
            <a:srgbClr val="FFFFFF"/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en-US" sz="1600" i="1" dirty="0">
                <a:solidFill>
                  <a:srgbClr val="404040"/>
                </a:solidFill>
                <a:latin typeface="Century Gothic" charset="0"/>
              </a:rPr>
              <a:t>“We were hopeful … but we certainly weren't under the expectation that yes, this is going to work. You know, this is going to be the magic bullet”.</a:t>
            </a:r>
            <a:r>
              <a:rPr lang="en-US" altLang="en-US" sz="1800" i="1" dirty="0">
                <a:solidFill>
                  <a:srgbClr val="404040"/>
                </a:solidFill>
                <a:latin typeface="Century Gothic" charset="0"/>
              </a:rPr>
              <a:t> </a:t>
            </a:r>
          </a:p>
          <a:p>
            <a:pPr>
              <a:lnSpc>
                <a:spcPct val="110000"/>
              </a:lnSpc>
              <a:defRPr/>
            </a:pPr>
            <a:r>
              <a:rPr lang="en-US" altLang="en-US" sz="1400" b="1" dirty="0">
                <a:solidFill>
                  <a:srgbClr val="404040"/>
                </a:solidFill>
                <a:latin typeface="Century Gothic" charset="0"/>
              </a:rPr>
              <a:t>Peter took son with CP to USA for treatment</a:t>
            </a:r>
          </a:p>
          <a:p>
            <a:pPr>
              <a:lnSpc>
                <a:spcPct val="110000"/>
              </a:lnSpc>
              <a:defRPr/>
            </a:pPr>
            <a:r>
              <a:rPr lang="en-US" altLang="en-US" sz="1800" i="1" dirty="0">
                <a:solidFill>
                  <a:srgbClr val="404040"/>
                </a:solidFill>
                <a:latin typeface="Century Gothic" charset="0"/>
              </a:rPr>
              <a:t> </a:t>
            </a:r>
            <a:endParaRPr lang="en-US" altLang="en-US" sz="1600" i="1" dirty="0">
              <a:solidFill>
                <a:srgbClr val="404040"/>
              </a:solidFill>
              <a:latin typeface="Century Gothic" charset="0"/>
            </a:endParaRPr>
          </a:p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79F101E-AC3C-1342-A95C-4BEB3B4DA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5427663"/>
            <a:ext cx="1090613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B4C9308-BA2C-8449-80EF-E3BEF8246B29}"/>
              </a:ext>
            </a:extLst>
          </p:cNvPr>
          <p:cNvSpPr txBox="1">
            <a:spLocks/>
          </p:cNvSpPr>
          <p:nvPr/>
        </p:nvSpPr>
        <p:spPr bwMode="auto">
          <a:xfrm>
            <a:off x="323850" y="1844675"/>
            <a:ext cx="4248150" cy="56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598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97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buFontTx/>
              <a:buChar char="•"/>
            </a:pPr>
            <a:r>
              <a:rPr lang="en-US" altLang="en-US" dirty="0">
                <a:solidFill>
                  <a:srgbClr val="40404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Frustrated at lack of options and a race against time with Australia lagging behind</a:t>
            </a:r>
          </a:p>
          <a:p>
            <a:pPr marL="457200" indent="-457200">
              <a:lnSpc>
                <a:spcPct val="110000"/>
              </a:lnSpc>
              <a:buFontTx/>
              <a:buChar char="•"/>
            </a:pPr>
            <a:r>
              <a:rPr lang="en-US" altLang="en-US" dirty="0">
                <a:solidFill>
                  <a:srgbClr val="40404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Large financial &amp; emotional cost</a:t>
            </a:r>
          </a:p>
          <a:p>
            <a:pPr marL="457200" indent="-457200">
              <a:lnSpc>
                <a:spcPct val="110000"/>
              </a:lnSpc>
              <a:buFontTx/>
              <a:buChar char="•"/>
            </a:pPr>
            <a:r>
              <a:rPr lang="en-US" altLang="en-US" dirty="0">
                <a:solidFill>
                  <a:srgbClr val="40404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Support from health professionals at home lacking</a:t>
            </a:r>
          </a:p>
          <a:p>
            <a:pPr marL="457200" indent="-457200">
              <a:lnSpc>
                <a:spcPct val="110000"/>
              </a:lnSpc>
              <a:buFontTx/>
              <a:buChar char="•"/>
            </a:pPr>
            <a:r>
              <a:rPr lang="en-US" altLang="en-US" dirty="0">
                <a:solidFill>
                  <a:srgbClr val="40404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‘Realistic’ hopes</a:t>
            </a:r>
          </a:p>
          <a:p>
            <a:pPr marL="457200" indent="-457200">
              <a:lnSpc>
                <a:spcPct val="110000"/>
              </a:lnSpc>
            </a:pPr>
            <a:r>
              <a:rPr lang="en-US" altLang="en-US" sz="1600" dirty="0">
                <a:solidFill>
                  <a:srgbClr val="40404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	</a:t>
            </a:r>
            <a:endParaRPr lang="en-US" altLang="en-US" sz="1600" b="1" dirty="0">
              <a:solidFill>
                <a:srgbClr val="40404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Acknowledgement 1.tiff">
            <a:extLst>
              <a:ext uri="{FF2B5EF4-FFF2-40B4-BE49-F238E27FC236}">
                <a16:creationId xmlns:a16="http://schemas.microsoft.com/office/drawing/2014/main" id="{D2B3EC16-7333-E44E-AFCF-8C0CDD48B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202"/>
          <a:stretch>
            <a:fillRect/>
          </a:stretch>
        </p:blipFill>
        <p:spPr bwMode="auto">
          <a:xfrm>
            <a:off x="5364163" y="6215063"/>
            <a:ext cx="5018087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7F807BD3-433B-C545-8262-4F5588CC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81382"/>
            <a:ext cx="7520001" cy="887360"/>
          </a:xfrm>
        </p:spPr>
        <p:txBody>
          <a:bodyPr/>
          <a:lstStyle/>
          <a:p>
            <a:r>
              <a:rPr lang="en-US" dirty="0"/>
              <a:t>To travel or not to travel</a:t>
            </a:r>
          </a:p>
        </p:txBody>
      </p:sp>
    </p:spTree>
    <p:extLst>
      <p:ext uri="{BB962C8B-B14F-4D97-AF65-F5344CB8AC3E}">
        <p14:creationId xmlns:p14="http://schemas.microsoft.com/office/powerpoint/2010/main" val="40890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582" y="397697"/>
            <a:ext cx="7520001" cy="887360"/>
          </a:xfrm>
        </p:spPr>
        <p:txBody>
          <a:bodyPr/>
          <a:lstStyle/>
          <a:p>
            <a:r>
              <a:rPr lang="en-AU" dirty="0"/>
              <a:t>High cost of failure to inform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C670DC97-3F02-DA4A-A68E-991B22887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21589"/>
            <a:ext cx="152400" cy="195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FA6AD-20D5-CE4F-A0CE-04193A75FCFE}"/>
              </a:ext>
            </a:extLst>
          </p:cNvPr>
          <p:cNvSpPr/>
          <p:nvPr/>
        </p:nvSpPr>
        <p:spPr>
          <a:xfrm>
            <a:off x="171859" y="2284248"/>
            <a:ext cx="442324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en-US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ヒラギノ角ゴ Pro W3" charset="-128"/>
              </a:rPr>
              <a:t>“It came down to the worst that could happen was nothing really…we could spend our money and have gotten no result…</a:t>
            </a:r>
            <a:r>
              <a:rPr lang="ja-JP" altLang="en-US" sz="2800" b="1" i="1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ヒラギノ角ゴ Pro W3" charset="-128"/>
              </a:rPr>
              <a:t>”</a:t>
            </a:r>
            <a:r>
              <a:rPr lang="en-US" altLang="ja-JP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 charset="0"/>
                <a:ea typeface="ヒラギノ角ゴ Pro W3" charset="-128"/>
              </a:rPr>
              <a:t> </a:t>
            </a:r>
          </a:p>
          <a:p>
            <a:pPr eaLnBrk="1" hangingPunct="1">
              <a:defRPr/>
            </a:pPr>
            <a:r>
              <a:rPr lang="en-US" altLang="en-US" sz="2000" b="1" dirty="0">
                <a:latin typeface="Avenir Book" charset="0"/>
                <a:ea typeface="ヒラギノ角ゴ Pro W3" charset="-128"/>
              </a:rPr>
              <a:t>Lisa - took child with CP to Germany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51224-CDC9-434B-8317-6A777A0A86C2}"/>
              </a:ext>
            </a:extLst>
          </p:cNvPr>
          <p:cNvGrpSpPr>
            <a:grpSpLocks/>
          </p:cNvGrpSpPr>
          <p:nvPr/>
        </p:nvGrpSpPr>
        <p:grpSpPr bwMode="auto">
          <a:xfrm>
            <a:off x="4589344" y="1849501"/>
            <a:ext cx="4319587" cy="4967288"/>
            <a:chOff x="179388" y="1557338"/>
            <a:chExt cx="4319587" cy="4967287"/>
          </a:xfrm>
        </p:grpSpPr>
        <p:pic>
          <p:nvPicPr>
            <p:cNvPr id="13" name="Picture 2" descr="nY times.tiff">
              <a:extLst>
                <a:ext uri="{FF2B5EF4-FFF2-40B4-BE49-F238E27FC236}">
                  <a16:creationId xmlns:a16="http://schemas.microsoft.com/office/drawing/2014/main" id="{065544AB-2741-7B4E-8367-E19F49B50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60" y="1774834"/>
              <a:ext cx="2494888" cy="40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5C07AF42-070B-D347-A9D8-46B4DAF9B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88" y="1557338"/>
              <a:ext cx="4319587" cy="4967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algn="ctr" eaLnBrk="1" hangingPunct="1"/>
              <a:endParaRPr lang="en-US" alt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2B2DBFD-D8EE-1642-B784-A76A9FD91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088" y="2167785"/>
              <a:ext cx="4026583" cy="685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B347ADB8-50BF-5948-A860-E23255B79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62" y="3027063"/>
              <a:ext cx="3755792" cy="20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405DDB40-42C1-9741-9B00-720E93BF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27" y="5326218"/>
              <a:ext cx="3611952" cy="535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CC905222-A9B5-0242-A935-FD198432D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8" y="5949280"/>
              <a:ext cx="3890764" cy="35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295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4007</TotalTime>
  <Words>421</Words>
  <Application>Microsoft Macintosh PowerPoint</Application>
  <PresentationFormat>On-screen Show (4:3)</PresentationFormat>
  <Paragraphs>58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ＭＳ Ｐゴシック</vt:lpstr>
      <vt:lpstr>ヒラギノ角ゴ Pro W3</vt:lpstr>
      <vt:lpstr>Arial</vt:lpstr>
      <vt:lpstr>Avenir Book</vt:lpstr>
      <vt:lpstr>Calibri</vt:lpstr>
      <vt:lpstr>Century Gothic</vt:lpstr>
      <vt:lpstr>Georgia</vt:lpstr>
      <vt:lpstr>Wingdings</vt:lpstr>
      <vt:lpstr>University of Melbourne</vt:lpstr>
      <vt:lpstr>University of Melbourne Patterns</vt:lpstr>
      <vt:lpstr>University of Melbourne-Layout B</vt:lpstr>
      <vt:lpstr>PowerPoint Presentation</vt:lpstr>
      <vt:lpstr>High community expectations</vt:lpstr>
      <vt:lpstr>Most support, lowest perceived risk</vt:lpstr>
      <vt:lpstr>Exploiting the expectation gap: stem cell tourism</vt:lpstr>
      <vt:lpstr>Big business of selling stem cells</vt:lpstr>
      <vt:lpstr>Engagement - think global act local</vt:lpstr>
      <vt:lpstr>Understanding expectations </vt:lpstr>
      <vt:lpstr>To travel or not to travel</vt:lpstr>
      <vt:lpstr>High cost of failure to inform</vt:lpstr>
      <vt:lpstr>PowerPoint Presentation</vt:lpstr>
      <vt:lpstr>Perception of choice</vt:lpstr>
    </vt:vector>
  </TitlesOfParts>
  <Company>The University of Melbourne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Patricia Gigliuto</dc:creator>
  <cp:lastModifiedBy>Megan Munsie</cp:lastModifiedBy>
  <cp:revision>137</cp:revision>
  <cp:lastPrinted>2018-04-10T00:37:06Z</cp:lastPrinted>
  <dcterms:created xsi:type="dcterms:W3CDTF">2018-04-04T01:43:58Z</dcterms:created>
  <dcterms:modified xsi:type="dcterms:W3CDTF">2018-11-28T22:46:20Z</dcterms:modified>
</cp:coreProperties>
</file>